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1pPr>
    <a:lvl2pPr marL="2194105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2pPr>
    <a:lvl3pPr marL="4388211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3pPr>
    <a:lvl4pPr marL="6582316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4pPr>
    <a:lvl5pPr marL="8776423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5pPr>
    <a:lvl6pPr marL="10970528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6pPr>
    <a:lvl7pPr marL="13164633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7pPr>
    <a:lvl8pPr marL="15358739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8pPr>
    <a:lvl9pPr marL="17552844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57"/>
    <a:srgbClr val="FFC305"/>
    <a:srgbClr val="FFD961"/>
    <a:srgbClr val="FF7875"/>
    <a:srgbClr val="6DD9FF"/>
    <a:srgbClr val="BAE18F"/>
    <a:srgbClr val="FFE48F"/>
    <a:srgbClr val="FFDD71"/>
    <a:srgbClr val="EAB2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16" d="100"/>
          <a:sy n="16" d="100"/>
        </p:scale>
        <p:origin x="1963" y="101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82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2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6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0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4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58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2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3952225"/>
            <a:ext cx="37307520" cy="7200899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105" indent="0">
              <a:buNone/>
              <a:defRPr sz="8700">
                <a:solidFill>
                  <a:schemeClr val="tx1">
                    <a:tint val="75000"/>
                  </a:schemeClr>
                </a:solidFill>
              </a:defRPr>
            </a:lvl2pPr>
            <a:lvl3pPr marL="4388211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2316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776423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970528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3164633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358739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55284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2"/>
            <a:ext cx="19385280" cy="2172462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2"/>
            <a:ext cx="19385280" cy="2172462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1" y="7368544"/>
            <a:ext cx="19392903" cy="3070859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105" indent="0">
              <a:buNone/>
              <a:defRPr sz="9600" b="1"/>
            </a:lvl2pPr>
            <a:lvl3pPr marL="4388211" indent="0">
              <a:buNone/>
              <a:defRPr sz="8700" b="1"/>
            </a:lvl3pPr>
            <a:lvl4pPr marL="6582316" indent="0">
              <a:buNone/>
              <a:defRPr sz="7700" b="1"/>
            </a:lvl4pPr>
            <a:lvl5pPr marL="8776423" indent="0">
              <a:buNone/>
              <a:defRPr sz="7700" b="1"/>
            </a:lvl5pPr>
            <a:lvl6pPr marL="10970528" indent="0">
              <a:buNone/>
              <a:defRPr sz="7700" b="1"/>
            </a:lvl6pPr>
            <a:lvl7pPr marL="13164633" indent="0">
              <a:buNone/>
              <a:defRPr sz="7700" b="1"/>
            </a:lvl7pPr>
            <a:lvl8pPr marL="15358739" indent="0">
              <a:buNone/>
              <a:defRPr sz="7700" b="1"/>
            </a:lvl8pPr>
            <a:lvl9pPr marL="17552844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1" y="10439400"/>
            <a:ext cx="19392903" cy="1896618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4"/>
            <a:ext cx="19400521" cy="3070859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105" indent="0">
              <a:buNone/>
              <a:defRPr sz="9600" b="1"/>
            </a:lvl2pPr>
            <a:lvl3pPr marL="4388211" indent="0">
              <a:buNone/>
              <a:defRPr sz="8700" b="1"/>
            </a:lvl3pPr>
            <a:lvl4pPr marL="6582316" indent="0">
              <a:buNone/>
              <a:defRPr sz="7700" b="1"/>
            </a:lvl4pPr>
            <a:lvl5pPr marL="8776423" indent="0">
              <a:buNone/>
              <a:defRPr sz="7700" b="1"/>
            </a:lvl5pPr>
            <a:lvl6pPr marL="10970528" indent="0">
              <a:buNone/>
              <a:defRPr sz="7700" b="1"/>
            </a:lvl6pPr>
            <a:lvl7pPr marL="13164633" indent="0">
              <a:buNone/>
              <a:defRPr sz="7700" b="1"/>
            </a:lvl7pPr>
            <a:lvl8pPr marL="15358739" indent="0">
              <a:buNone/>
              <a:defRPr sz="7700" b="1"/>
            </a:lvl8pPr>
            <a:lvl9pPr marL="17552844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1" cy="1896618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3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1" y="1310643"/>
            <a:ext cx="24536400" cy="28094943"/>
          </a:xfrm>
        </p:spPr>
        <p:txBody>
          <a:bodyPr/>
          <a:lstStyle>
            <a:lvl1pPr>
              <a:defRPr sz="153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3" cy="22517103"/>
          </a:xfrm>
        </p:spPr>
        <p:txBody>
          <a:bodyPr/>
          <a:lstStyle>
            <a:lvl1pPr marL="0" indent="0">
              <a:buNone/>
              <a:defRPr sz="6600"/>
            </a:lvl1pPr>
            <a:lvl2pPr marL="2194105" indent="0">
              <a:buNone/>
              <a:defRPr sz="5700"/>
            </a:lvl2pPr>
            <a:lvl3pPr marL="4388211" indent="0">
              <a:buNone/>
              <a:defRPr sz="4700"/>
            </a:lvl3pPr>
            <a:lvl4pPr marL="6582316" indent="0">
              <a:buNone/>
              <a:defRPr sz="4300"/>
            </a:lvl4pPr>
            <a:lvl5pPr marL="8776423" indent="0">
              <a:buNone/>
              <a:defRPr sz="4300"/>
            </a:lvl5pPr>
            <a:lvl6pPr marL="10970528" indent="0">
              <a:buNone/>
              <a:defRPr sz="4300"/>
            </a:lvl6pPr>
            <a:lvl7pPr marL="13164633" indent="0">
              <a:buNone/>
              <a:defRPr sz="4300"/>
            </a:lvl7pPr>
            <a:lvl8pPr marL="15358739" indent="0">
              <a:buNone/>
              <a:defRPr sz="4300"/>
            </a:lvl8pPr>
            <a:lvl9pPr marL="17552844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0"/>
            <a:ext cx="26334720" cy="2720343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5300"/>
            </a:lvl1pPr>
            <a:lvl2pPr marL="2194105" indent="0">
              <a:buNone/>
              <a:defRPr sz="13400"/>
            </a:lvl2pPr>
            <a:lvl3pPr marL="4388211" indent="0">
              <a:buNone/>
              <a:defRPr sz="11500"/>
            </a:lvl3pPr>
            <a:lvl4pPr marL="6582316" indent="0">
              <a:buNone/>
              <a:defRPr sz="9600"/>
            </a:lvl4pPr>
            <a:lvl5pPr marL="8776423" indent="0">
              <a:buNone/>
              <a:defRPr sz="9600"/>
            </a:lvl5pPr>
            <a:lvl6pPr marL="10970528" indent="0">
              <a:buNone/>
              <a:defRPr sz="9600"/>
            </a:lvl6pPr>
            <a:lvl7pPr marL="13164633" indent="0">
              <a:buNone/>
              <a:defRPr sz="9600"/>
            </a:lvl7pPr>
            <a:lvl8pPr marL="15358739" indent="0">
              <a:buNone/>
              <a:defRPr sz="9600"/>
            </a:lvl8pPr>
            <a:lvl9pPr marL="17552844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4"/>
            <a:ext cx="26334720" cy="3863339"/>
          </a:xfrm>
        </p:spPr>
        <p:txBody>
          <a:bodyPr/>
          <a:lstStyle>
            <a:lvl1pPr marL="0" indent="0">
              <a:buNone/>
              <a:defRPr sz="6600"/>
            </a:lvl1pPr>
            <a:lvl2pPr marL="2194105" indent="0">
              <a:buNone/>
              <a:defRPr sz="5700"/>
            </a:lvl2pPr>
            <a:lvl3pPr marL="4388211" indent="0">
              <a:buNone/>
              <a:defRPr sz="4700"/>
            </a:lvl3pPr>
            <a:lvl4pPr marL="6582316" indent="0">
              <a:buNone/>
              <a:defRPr sz="4300"/>
            </a:lvl4pPr>
            <a:lvl5pPr marL="8776423" indent="0">
              <a:buNone/>
              <a:defRPr sz="4300"/>
            </a:lvl5pPr>
            <a:lvl6pPr marL="10970528" indent="0">
              <a:buNone/>
              <a:defRPr sz="4300"/>
            </a:lvl6pPr>
            <a:lvl7pPr marL="13164633" indent="0">
              <a:buNone/>
              <a:defRPr sz="4300"/>
            </a:lvl7pPr>
            <a:lvl8pPr marL="15358739" indent="0">
              <a:buNone/>
              <a:defRPr sz="4300"/>
            </a:lvl8pPr>
            <a:lvl9pPr marL="17552844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0" cy="5486400"/>
          </a:xfrm>
          <a:prstGeom prst="rect">
            <a:avLst/>
          </a:prstGeom>
        </p:spPr>
        <p:txBody>
          <a:bodyPr vert="horz" lIns="438822" tIns="219410" rIns="438822" bIns="21941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2"/>
            <a:ext cx="39502080" cy="21724623"/>
          </a:xfrm>
          <a:prstGeom prst="rect">
            <a:avLst/>
          </a:prstGeom>
        </p:spPr>
        <p:txBody>
          <a:bodyPr vert="horz" lIns="438822" tIns="219410" rIns="438822" bIns="21941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3"/>
            <a:ext cx="102412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26CB9-01E4-44B8-8084-BCC418CF4A2D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3"/>
            <a:ext cx="138988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3"/>
            <a:ext cx="102412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8211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579" indent="-1645579" algn="l" defTabSz="4388211" rtl="0" eaLnBrk="1" latinLnBrk="0" hangingPunct="1">
        <a:spcBef>
          <a:spcPct val="20000"/>
        </a:spcBef>
        <a:buFont typeface="Arial" pitchFamily="34" charset="0"/>
        <a:buChar char="•"/>
        <a:defRPr sz="153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421" indent="-1371316" algn="l" defTabSz="4388211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5264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79370" indent="-1097052" algn="l" defTabSz="4388211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3475" indent="-1097052" algn="l" defTabSz="4388211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7580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1686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5791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49896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105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2pPr>
      <a:lvl3pPr marL="4388211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3pPr>
      <a:lvl4pPr marL="6582316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4pPr>
      <a:lvl5pPr marL="8776423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0528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4633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7pPr>
      <a:lvl8pPr marL="15358739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2844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76200" y="4940968"/>
            <a:ext cx="20197009" cy="23567822"/>
          </a:xfrm>
          <a:prstGeom prst="rect">
            <a:avLst/>
          </a:prstGeom>
          <a:solidFill>
            <a:srgbClr val="FFE48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28575000"/>
            <a:ext cx="43891200" cy="4343400"/>
            <a:chOff x="0" y="28575000"/>
            <a:chExt cx="43891200" cy="4343400"/>
          </a:xfrm>
        </p:grpSpPr>
        <p:sp>
          <p:nvSpPr>
            <p:cNvPr id="2" name="Rectangle 1"/>
            <p:cNvSpPr/>
            <p:nvPr/>
          </p:nvSpPr>
          <p:spPr>
            <a:xfrm>
              <a:off x="0" y="28575000"/>
              <a:ext cx="43891200" cy="4343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8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psu-mcecs_logo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6001" y="29596555"/>
              <a:ext cx="6008915" cy="246459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02228" y="29994690"/>
              <a:ext cx="25668515" cy="1437810"/>
            </a:xfrm>
            <a:prstGeom prst="rect">
              <a:avLst/>
            </a:prstGeom>
            <a:noFill/>
          </p:spPr>
          <p:txBody>
            <a:bodyPr wrap="square" lIns="73841" tIns="36921" rIns="73841" bIns="36921" rtlCol="0">
              <a:spAutoFit/>
            </a:bodyPr>
            <a:lstStyle/>
            <a:p>
              <a:r>
                <a:rPr lang="en-US" dirty="0" smtClean="0"/>
                <a:t>Department of Electrical and Computer Engineering</a:t>
              </a:r>
              <a:endParaRPr lang="en-US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6858000" y="15200282"/>
            <a:ext cx="13391147" cy="6935784"/>
          </a:xfrm>
          <a:prstGeom prst="rect">
            <a:avLst/>
          </a:prstGeom>
          <a:solidFill>
            <a:srgbClr val="FFD757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5400000">
            <a:off x="21428241" y="-21456317"/>
            <a:ext cx="998621" cy="438952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502228" y="609070"/>
            <a:ext cx="3803451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 smtClean="0"/>
              <a:t>Erebus Labs STEM Sensor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731789" y="5049075"/>
            <a:ext cx="1308673" cy="10589935"/>
          </a:xfrm>
          <a:prstGeom prst="rect">
            <a:avLst/>
          </a:prstGeom>
          <a:solidFill>
            <a:srgbClr val="FFD757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273211" y="4940969"/>
            <a:ext cx="23617990" cy="23567822"/>
          </a:xfrm>
          <a:prstGeom prst="rect">
            <a:avLst/>
          </a:prstGeom>
          <a:solidFill>
            <a:srgbClr val="BAE18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84558" y="0"/>
            <a:ext cx="1054768" cy="28508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202" y="12877799"/>
            <a:ext cx="2578007" cy="296785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030705" y="21704968"/>
            <a:ext cx="6360696" cy="1018288"/>
          </a:xfrm>
          <a:prstGeom prst="rect">
            <a:avLst/>
          </a:prstGeom>
          <a:solidFill>
            <a:srgbClr val="FFD757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0190">
            <a:off x="4582808" y="15624029"/>
            <a:ext cx="3337740" cy="667548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371347" y="15705221"/>
            <a:ext cx="12877800" cy="12803569"/>
          </a:xfrm>
          <a:prstGeom prst="rect">
            <a:avLst/>
          </a:prstGeom>
          <a:solidFill>
            <a:srgbClr val="6DD9F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0654" y="22202275"/>
            <a:ext cx="6380746" cy="6306515"/>
          </a:xfrm>
          <a:prstGeom prst="rect">
            <a:avLst/>
          </a:prstGeom>
          <a:solidFill>
            <a:srgbClr val="FF7875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-1" y="-1"/>
            <a:ext cx="1010653" cy="285578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H="1" flipV="1">
            <a:off x="19735800" y="15194280"/>
            <a:ext cx="472440" cy="441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6836479" y="21690522"/>
            <a:ext cx="472440" cy="441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6858000" y="15194280"/>
            <a:ext cx="518160" cy="487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91400" y="15767035"/>
            <a:ext cx="12816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/>
              <a:t>The Team</a:t>
            </a:r>
            <a:endParaRPr lang="en-US" sz="8000" dirty="0"/>
          </a:p>
        </p:txBody>
      </p:sp>
      <p:sp>
        <p:nvSpPr>
          <p:cNvPr id="10" name="TextBox 9"/>
          <p:cNvSpPr txBox="1"/>
          <p:nvPr/>
        </p:nvSpPr>
        <p:spPr>
          <a:xfrm>
            <a:off x="1030705" y="5049075"/>
            <a:ext cx="191775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/>
              <a:t>The Reason</a:t>
            </a:r>
            <a:endParaRPr lang="en-US" sz="8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98000" y="5867400"/>
            <a:ext cx="1684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Implementation</a:t>
            </a:r>
            <a:endParaRPr lang="en-US" sz="8000" dirty="0"/>
          </a:p>
        </p:txBody>
      </p:sp>
      <p:sp>
        <p:nvSpPr>
          <p:cNvPr id="16" name="TextBox 15"/>
          <p:cNvSpPr txBox="1"/>
          <p:nvPr/>
        </p:nvSpPr>
        <p:spPr>
          <a:xfrm>
            <a:off x="2556529" y="9068367"/>
            <a:ext cx="14368867" cy="4858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0023" y="20716512"/>
            <a:ext cx="4733725" cy="417506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02364" y="19322438"/>
            <a:ext cx="7964251" cy="556913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831942" y="6519379"/>
            <a:ext cx="17218057" cy="81940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3200" dirty="0"/>
              <a:t>Current educational curriculum in the US lacks a focus on Science, Technology, Engineering, and Mathematics (commonly referred to as STEM</a:t>
            </a:r>
            <a:r>
              <a:rPr lang="en-US" sz="3200" dirty="0" smtClean="0"/>
              <a:t>). Though more emphasis is starting to be placed on STEM education, a major hurdle for that education is simply getting kids interested in STEM topics</a:t>
            </a:r>
            <a:r>
              <a:rPr lang="en-US" sz="3200" dirty="0"/>
              <a:t>. </a:t>
            </a:r>
            <a:r>
              <a:rPr lang="en-US" sz="3200" dirty="0" smtClean="0"/>
              <a:t>Negative </a:t>
            </a:r>
            <a:r>
              <a:rPr lang="en-US" sz="3200" dirty="0"/>
              <a:t>interest begins in elementary classrooms where %33 of fourth grade students’ attitudes are already hostile towards science and </a:t>
            </a:r>
            <a:r>
              <a:rPr lang="en-US" sz="3200" dirty="0" smtClean="0"/>
              <a:t>math with that </a:t>
            </a:r>
            <a:r>
              <a:rPr lang="en-US" sz="3200" dirty="0"/>
              <a:t>number </a:t>
            </a:r>
            <a:r>
              <a:rPr lang="en-US" sz="3200" dirty="0" smtClean="0"/>
              <a:t>increasing </a:t>
            </a:r>
            <a:r>
              <a:rPr lang="en-US" sz="3200" dirty="0"/>
              <a:t>to %50 by 8th </a:t>
            </a:r>
            <a:r>
              <a:rPr lang="en-US" sz="3200" dirty="0" smtClean="0"/>
              <a:t>grade</a:t>
            </a:r>
            <a:r>
              <a:rPr lang="en-US" sz="3200" baseline="30000" dirty="0" smtClean="0"/>
              <a:t>1</a:t>
            </a:r>
            <a:r>
              <a:rPr lang="en-US" sz="3200" dirty="0" smtClean="0"/>
              <a:t>. Furthermore, according </a:t>
            </a:r>
            <a:r>
              <a:rPr lang="en-US" sz="3200" dirty="0"/>
              <a:t>to the United States department of education, only %16 of American high school seniors are proficient in mathematics and interested in a STEM </a:t>
            </a:r>
            <a:r>
              <a:rPr lang="en-US" sz="3200" dirty="0" smtClean="0"/>
              <a:t>career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.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 smtClean="0"/>
              <a:t>Surveys performed by the National Center for Education Statistics (NCES) in 2013 showed that 42% of 4</a:t>
            </a:r>
            <a:r>
              <a:rPr lang="en-US" sz="3200" baseline="30000" dirty="0" smtClean="0"/>
              <a:t>th</a:t>
            </a:r>
            <a:r>
              <a:rPr lang="en-US" sz="3200" dirty="0"/>
              <a:t> </a:t>
            </a:r>
            <a:r>
              <a:rPr lang="en-US" sz="3200" dirty="0" smtClean="0"/>
              <a:t>grade students performed at or above proficiency in mathematics which is fundamental to all STEM fields. By 8</a:t>
            </a:r>
            <a:r>
              <a:rPr lang="en-US" sz="3200" baseline="30000" dirty="0" smtClean="0"/>
              <a:t>th</a:t>
            </a:r>
            <a:r>
              <a:rPr lang="en-US" sz="3200" dirty="0" smtClean="0"/>
              <a:t> grade that proficiency dropped to 36%.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9576809" y="21561106"/>
            <a:ext cx="106139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Mike Borowczak, Ph.D</a:t>
            </a:r>
            <a:r>
              <a:rPr lang="en-US" sz="3200" b="1" dirty="0" smtClean="0"/>
              <a:t>.</a:t>
            </a:r>
            <a:r>
              <a:rPr lang="en-US" sz="3200" dirty="0" smtClean="0"/>
              <a:t> - Sponsor</a:t>
            </a:r>
            <a:endParaRPr lang="en-US" sz="3200" b="1" dirty="0"/>
          </a:p>
          <a:p>
            <a:r>
              <a:rPr lang="en-US" sz="3200" dirty="0"/>
              <a:t>Data Analytics Engineer @ </a:t>
            </a:r>
            <a:r>
              <a:rPr lang="en-US" sz="3200" dirty="0" err="1"/>
              <a:t>SolidFire</a:t>
            </a:r>
            <a:r>
              <a:rPr lang="en-US" sz="3200" dirty="0"/>
              <a:t> / Founder @ </a:t>
            </a:r>
            <a:r>
              <a:rPr lang="en-US" sz="3200" dirty="0" err="1"/>
              <a:t>ErebusLabs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b="1" dirty="0" smtClean="0"/>
              <a:t>Andrea Burrows</a:t>
            </a:r>
            <a:r>
              <a:rPr lang="en-US" sz="3200" dirty="0" smtClean="0"/>
              <a:t> - Sponsor</a:t>
            </a:r>
            <a:endParaRPr lang="en-US" sz="3200" dirty="0"/>
          </a:p>
          <a:p>
            <a:r>
              <a:rPr lang="en-US" sz="3200" dirty="0"/>
              <a:t>Assistant Professor of Secondary Education, </a:t>
            </a:r>
            <a:r>
              <a:rPr lang="en-US" sz="3200" dirty="0" smtClean="0"/>
              <a:t>U. Wisconsin</a:t>
            </a:r>
          </a:p>
          <a:p>
            <a:endParaRPr lang="en-US" sz="3200" dirty="0" smtClean="0"/>
          </a:p>
          <a:p>
            <a:r>
              <a:rPr lang="en-US" sz="3200" b="1" dirty="0" smtClean="0"/>
              <a:t>James E. Morris</a:t>
            </a:r>
            <a:r>
              <a:rPr lang="en-US" sz="3200" dirty="0" smtClean="0"/>
              <a:t> - Advisor</a:t>
            </a:r>
            <a:endParaRPr lang="en-US" sz="3200" b="1" dirty="0" smtClean="0"/>
          </a:p>
          <a:p>
            <a:r>
              <a:rPr lang="en-US" sz="3200" dirty="0" smtClean="0"/>
              <a:t>Professor of Electrical and Computer Engineering</a:t>
            </a:r>
          </a:p>
          <a:p>
            <a:endParaRPr lang="en-US" sz="3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9572709" y="17830800"/>
            <a:ext cx="10175501" cy="2574819"/>
            <a:chOff x="9572709" y="17144209"/>
            <a:chExt cx="10175501" cy="2574819"/>
          </a:xfrm>
        </p:grpSpPr>
        <p:sp>
          <p:nvSpPr>
            <p:cNvPr id="27" name="TextBox 26"/>
            <p:cNvSpPr txBox="1"/>
            <p:nvPr/>
          </p:nvSpPr>
          <p:spPr>
            <a:xfrm>
              <a:off x="9572709" y="17144209"/>
              <a:ext cx="10175501" cy="2574819"/>
            </a:xfrm>
            <a:prstGeom prst="rect">
              <a:avLst/>
            </a:prstGeom>
            <a:noFill/>
          </p:spPr>
          <p:txBody>
            <a:bodyPr wrap="none" numCol="2" spcCol="1828800" rtlCol="0">
              <a:noAutofit/>
            </a:bodyPr>
            <a:lstStyle/>
            <a:p>
              <a:pPr marL="231775" indent="-231775"/>
              <a:r>
                <a:rPr lang="en-US" sz="3200" b="1" dirty="0"/>
                <a:t>Scott </a:t>
              </a:r>
              <a:r>
                <a:rPr lang="en-US" sz="3200" b="1" dirty="0" smtClean="0"/>
                <a:t>Lawson</a:t>
              </a:r>
              <a:endParaRPr lang="en-US" sz="3200" b="1" dirty="0"/>
            </a:p>
            <a:p>
              <a:r>
                <a:rPr lang="en-US" sz="3200" dirty="0"/>
                <a:t>Computer Engineering</a:t>
              </a:r>
            </a:p>
            <a:p>
              <a:endParaRPr lang="en-US" sz="3200" dirty="0"/>
            </a:p>
            <a:p>
              <a:pPr marL="231775" indent="-231775"/>
              <a:r>
                <a:rPr lang="en-US" sz="3200" b="1" dirty="0"/>
                <a:t>Max </a:t>
              </a:r>
              <a:r>
                <a:rPr lang="en-US" sz="3200" b="1" dirty="0" smtClean="0"/>
                <a:t>Cope</a:t>
              </a:r>
              <a:endParaRPr lang="en-US" sz="3200" b="1" dirty="0"/>
            </a:p>
            <a:p>
              <a:r>
                <a:rPr lang="en-US" sz="3200" dirty="0"/>
                <a:t>Electrical Engineering</a:t>
              </a:r>
            </a:p>
            <a:p>
              <a:pPr marL="231775" indent="-231775"/>
              <a:endParaRPr lang="en-US" sz="3200" b="1" dirty="0"/>
            </a:p>
            <a:p>
              <a:pPr marL="231775" indent="-231775"/>
              <a:r>
                <a:rPr lang="en-US" sz="3200" b="1" dirty="0"/>
                <a:t>Chris </a:t>
              </a:r>
              <a:r>
                <a:rPr lang="en-US" sz="3200" b="1" dirty="0" smtClean="0"/>
                <a:t>Clary</a:t>
              </a:r>
              <a:endParaRPr lang="en-US" sz="3200" b="1" dirty="0"/>
            </a:p>
            <a:p>
              <a:r>
                <a:rPr lang="en-US" sz="3200" dirty="0"/>
                <a:t>Electrical Engineering</a:t>
              </a:r>
            </a:p>
            <a:p>
              <a:pPr marL="231775"/>
              <a:endParaRPr lang="en-US" sz="3200" dirty="0"/>
            </a:p>
            <a:p>
              <a:pPr marL="231775" indent="-231775"/>
              <a:r>
                <a:rPr lang="en-US" sz="3200" b="1" dirty="0"/>
                <a:t>Bryan </a:t>
              </a:r>
              <a:r>
                <a:rPr lang="en-US" sz="3200" b="1" dirty="0" smtClean="0"/>
                <a:t>Button</a:t>
              </a:r>
              <a:endParaRPr lang="en-US" sz="3200" b="1" dirty="0"/>
            </a:p>
            <a:p>
              <a:r>
                <a:rPr lang="en-US" sz="3200" dirty="0"/>
                <a:t>Electrical </a:t>
              </a:r>
              <a:r>
                <a:rPr lang="en-US" sz="3200" dirty="0" smtClean="0"/>
                <a:t>Engineering</a:t>
              </a:r>
              <a:endParaRPr lang="en-US" sz="3200" dirty="0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06600" y="18780969"/>
              <a:ext cx="762000" cy="761791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9" b="15518"/>
          <a:stretch/>
        </p:blipFill>
        <p:spPr>
          <a:xfrm>
            <a:off x="8818578" y="24623828"/>
            <a:ext cx="754131" cy="76755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8578" y="21727890"/>
            <a:ext cx="758230" cy="7582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8578" y="23163883"/>
            <a:ext cx="765912" cy="76591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1780458" y="6503497"/>
            <a:ext cx="17269541" cy="82099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086853" y="22205860"/>
            <a:ext cx="62220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/>
              <a:t>References</a:t>
            </a:r>
            <a:endParaRPr lang="en-US" sz="8000" dirty="0"/>
          </a:p>
        </p:txBody>
      </p:sp>
      <p:sp>
        <p:nvSpPr>
          <p:cNvPr id="51" name="TextBox 50"/>
          <p:cNvSpPr txBox="1"/>
          <p:nvPr/>
        </p:nvSpPr>
        <p:spPr>
          <a:xfrm>
            <a:off x="1219200" y="23529299"/>
            <a:ext cx="6019800" cy="4626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www.becpdx.org/nem/stemconnect.aspx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www.ed.gov/stem</a:t>
            </a:r>
          </a:p>
          <a:p>
            <a:pPr marL="457200" indent="-457200">
              <a:buAutoNum type="arabicPeriod"/>
            </a:pPr>
            <a:r>
              <a:rPr lang="en-US" sz="2400" dirty="0"/>
              <a:t>http://</a:t>
            </a:r>
            <a:r>
              <a:rPr lang="en-US" sz="2400" dirty="0" smtClean="0"/>
              <a:t>nationsreportcard.gov/reading_math_2013</a:t>
            </a:r>
          </a:p>
          <a:p>
            <a:pPr marL="457200" indent="-457200">
              <a:buAutoNum type="arabicPeriod"/>
            </a:pPr>
            <a:endParaRPr lang="en-US" sz="2400" dirty="0" smtClean="0"/>
          </a:p>
          <a:p>
            <a:pPr marL="457200" indent="-457200">
              <a:buAutoNum type="arabicPeriod"/>
            </a:pPr>
            <a:endParaRPr lang="en-US" sz="2400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239</Words>
  <Application>Microsoft Office PowerPoint</Application>
  <PresentationFormat>Custom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Portland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amyj</dc:creator>
  <cp:lastModifiedBy>Bryan Button</cp:lastModifiedBy>
  <cp:revision>65</cp:revision>
  <dcterms:created xsi:type="dcterms:W3CDTF">2008-12-19T19:08:39Z</dcterms:created>
  <dcterms:modified xsi:type="dcterms:W3CDTF">2014-05-19T03:30:56Z</dcterms:modified>
</cp:coreProperties>
</file>